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7B07ECC-8559-4374-AC62-8C67C5043D0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2F3A694-51F4-42C4-BB05-369AA751CBB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12AA457-E948-482D-9511-D8985ACE7BAB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BF8ACF4-DD20-48B6-8791-A240DD82693C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92E9984-B832-4803-918A-76A26FA9B0A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4E50035-1478-49FE-BBDC-8136F4355BC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DA3CB97-301E-4B18-9F8E-A26AE6127EB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AA028F1-EA6F-4A3D-92CD-90409648505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FBB190F-470B-4E44-8F29-88F7D6F3EEC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236F327-0727-42E4-A22E-ED49B2124C8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B5BF3F0-6012-470D-AF0A-5008768BBB1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C791782-D686-4585-866A-C515394DB61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F4EBCA6-20E4-41F4-8F70-2CBF43EAA3E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4624E4C-B877-4764-8219-39DFBBC87A0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C666F51-983D-46A0-B91E-6ACA7AE943C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5498B51-A450-4788-8552-3242D1DE390A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606E5EE-3028-4F62-AC3F-64F1578D807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08E1080-337D-4932-A923-C58A31041D3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3DFBBFA-7087-416F-B291-7F6580B7066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4654F15-20D0-4921-8FC4-66825E0163F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447FD5B-09AF-4A60-B65D-0D303FCA45B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5F8F672-A0EA-4D3D-AA49-4566B5954FA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7AEA697-50B6-422B-8B53-12B0A14F6CA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986420A-B3F3-4F5D-B351-FC38BC61CAE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fr-FR" sz="6000" spc="-1" strike="noStrike">
                <a:solidFill>
                  <a:srgbClr val="000000"/>
                </a:solidFill>
                <a:latin typeface="Calibri Light"/>
              </a:rPr>
              <a:t>Modifiez le style du titre</a:t>
            </a:r>
            <a:endParaRPr b="0" lang="fr-FR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fr-FR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fr-FR" sz="1200" spc="-1" strike="noStrike">
                <a:solidFill>
                  <a:srgbClr val="8b8b8b"/>
                </a:solidFill>
                <a:latin typeface="Calibri"/>
              </a:rPr>
              <a:t>&lt;date/heure&gt;</a:t>
            </a:r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&lt;pied de page&gt;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fr-FR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6893C2BC-2240-4A7F-AD32-E5070F377C7C}" type="slidenum">
              <a:rPr b="0" lang="fr-FR" sz="1200" spc="-1" strike="noStrike">
                <a:solidFill>
                  <a:srgbClr val="8b8b8b"/>
                </a:solidFill>
                <a:latin typeface="Calibri"/>
              </a:rPr>
              <a:t>&lt;numéro&gt;</a:t>
            </a:fld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Cliquez pour éditer le format du plan de texte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Second niveau de plan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Troisième niveau de plan</a:t>
            </a: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Quatrième niveau de plan</a:t>
            </a: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Cinquième niveau de plan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Sixième niveau de plan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Septième niveau de plan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Modifiez le style du titre</a:t>
            </a:r>
            <a:endParaRPr b="0" lang="fr-F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Modifiez les styles du texte du masque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400" spc="-1" strike="noStrike">
                <a:solidFill>
                  <a:srgbClr val="000000"/>
                </a:solidFill>
                <a:latin typeface="Calibri"/>
              </a:rPr>
              <a:t>Deuxième niveau</a:t>
            </a:r>
            <a:endParaRPr b="0" lang="fr-FR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Troisième niveau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Quatrième niveau</a:t>
            </a: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Cinquième niveau</a:t>
            </a: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fr-FR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fr-FR" sz="1200" spc="-1" strike="noStrike">
                <a:solidFill>
                  <a:srgbClr val="8b8b8b"/>
                </a:solidFill>
                <a:latin typeface="Calibri"/>
              </a:rPr>
              <a:t>&lt;date/heure&gt;</a:t>
            </a:r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 idx="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&lt;pied de page&gt;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 idx="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fr-FR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97A0C43B-7CC1-40A9-BB97-918F5D1FC8C8}" type="slidenum">
              <a:rPr b="0" lang="fr-FR" sz="1200" spc="-1" strike="noStrike">
                <a:solidFill>
                  <a:srgbClr val="8b8b8b"/>
                </a:solidFill>
                <a:latin typeface="Calibri"/>
              </a:rPr>
              <a:t>&lt;numéro&gt;</a:t>
            </a:fld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2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2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983520" y="2443320"/>
            <a:ext cx="9143640" cy="16891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p>
            <a:pPr indent="0" algn="ctr">
              <a:lnSpc>
                <a:spcPct val="90000"/>
              </a:lnSpc>
              <a:buNone/>
            </a:pPr>
            <a:r>
              <a:rPr b="0" lang="fr-FR" sz="4000" spc="-1" strike="noStrike">
                <a:solidFill>
                  <a:srgbClr val="000000"/>
                </a:solidFill>
                <a:latin typeface="Calibri Light"/>
              </a:rPr>
              <a:t>https://www.service-public.fr/</a:t>
            </a:r>
            <a:endParaRPr b="0" lang="fr-FR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ZoneTexte 3"/>
          <p:cNvSpPr/>
          <p:nvPr/>
        </p:nvSpPr>
        <p:spPr>
          <a:xfrm>
            <a:off x="2844720" y="1634040"/>
            <a:ext cx="565524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Démarches en ligne du gouvernement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838080" y="191520"/>
            <a:ext cx="10515240" cy="8442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indent="0">
              <a:lnSpc>
                <a:spcPct val="90000"/>
              </a:lnSpc>
              <a:buNone/>
            </a:pPr>
            <a:r>
              <a:rPr b="0" lang="fr-FR" sz="2400" spc="-1" strike="noStrike">
                <a:solidFill>
                  <a:srgbClr val="000000"/>
                </a:solidFill>
                <a:latin typeface="Calibri Light"/>
              </a:rPr>
              <a:t>Vous êtes redirigé sur ce site</a:t>
            </a:r>
            <a:endParaRPr b="0" lang="fr-FR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5" name="Espace réservé du contenu 5" descr=""/>
          <p:cNvPicPr/>
          <p:nvPr/>
        </p:nvPicPr>
        <p:blipFill>
          <a:blip r:embed="rId1"/>
          <a:stretch/>
        </p:blipFill>
        <p:spPr>
          <a:xfrm>
            <a:off x="838080" y="1436760"/>
            <a:ext cx="10515240" cy="4393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1523880" y="444240"/>
            <a:ext cx="9143640" cy="861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p>
            <a:pPr indent="0" algn="ctr">
              <a:lnSpc>
                <a:spcPct val="90000"/>
              </a:lnSpc>
              <a:buNone/>
            </a:pPr>
            <a:r>
              <a:rPr b="0" lang="fr-FR" sz="2400" spc="-1" strike="noStrike">
                <a:solidFill>
                  <a:srgbClr val="000000"/>
                </a:solidFill>
                <a:latin typeface="Calibri Light"/>
              </a:rPr>
              <a:t>Dérouler la page avec l’ascenceur et cliquez sur </a:t>
            </a:r>
            <a:br>
              <a:rPr sz="2400"/>
            </a:br>
            <a:r>
              <a:rPr b="0" lang="fr-FR" sz="2400" spc="-1" strike="noStrike">
                <a:solidFill>
                  <a:srgbClr val="000000"/>
                </a:solidFill>
                <a:latin typeface="Calibri Light"/>
              </a:rPr>
              <a:t>« Signaler son changement d’adresse en ligne » </a:t>
            </a:r>
            <a:endParaRPr b="0" lang="fr-FR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7" name="Image 3" descr=""/>
          <p:cNvPicPr/>
          <p:nvPr/>
        </p:nvPicPr>
        <p:blipFill>
          <a:blip r:embed="rId1"/>
          <a:stretch/>
        </p:blipFill>
        <p:spPr>
          <a:xfrm>
            <a:off x="1034280" y="1558800"/>
            <a:ext cx="9894600" cy="4943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1523880" y="127080"/>
            <a:ext cx="9143640" cy="15404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fr-FR" sz="2000" spc="-1" strike="noStrike">
                <a:solidFill>
                  <a:srgbClr val="000000"/>
                </a:solidFill>
                <a:latin typeface="Calibri Light"/>
              </a:rPr>
              <a:t>Le site affichera la liste des administrations ou organismes qui seront informés par cette démarche</a:t>
            </a:r>
            <a:br>
              <a:rPr sz="2000"/>
            </a:br>
            <a:r>
              <a:rPr b="0" lang="fr-FR" sz="2000" spc="-1" strike="noStrike" u="sng">
                <a:solidFill>
                  <a:srgbClr val="ff0000"/>
                </a:solidFill>
                <a:uFillTx/>
                <a:latin typeface="Calibri Light"/>
              </a:rPr>
              <a:t>Information importante </a:t>
            </a:r>
            <a:r>
              <a:rPr b="0" lang="fr-FR" sz="2000" spc="-1" strike="noStrike">
                <a:solidFill>
                  <a:srgbClr val="000000"/>
                </a:solidFill>
                <a:latin typeface="Calibri Light"/>
              </a:rPr>
              <a:t>: </a:t>
            </a:r>
            <a:r>
              <a:rPr b="0" lang="fr-FR" sz="2000" spc="-1" strike="noStrike">
                <a:solidFill>
                  <a:srgbClr val="ff0000"/>
                </a:solidFill>
                <a:latin typeface="Calibri Light"/>
              </a:rPr>
              <a:t>ne sont pas concernés votre Service des Eaux, de téléphonie, Internet, et votre banque, à qui vous devrez faire un courrier en lui joignant une copie du certificat d’adressage que la mairie vous aura remise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9" name="Image 3" descr=""/>
          <p:cNvPicPr/>
          <p:nvPr/>
        </p:nvPicPr>
        <p:blipFill>
          <a:blip r:embed="rId1"/>
          <a:stretch/>
        </p:blipFill>
        <p:spPr>
          <a:xfrm>
            <a:off x="1280520" y="1889640"/>
            <a:ext cx="9630720" cy="4968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1523880" y="358200"/>
            <a:ext cx="9143640" cy="9475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fr-FR" sz="2400" spc="-1" strike="noStrike">
                <a:solidFill>
                  <a:srgbClr val="000000"/>
                </a:solidFill>
                <a:latin typeface="Calibri Light"/>
              </a:rPr>
              <a:t>En descendant au bas de la page, en cliquant sur le bouton bleu</a:t>
            </a:r>
            <a:br>
              <a:rPr sz="2400"/>
            </a:br>
            <a:r>
              <a:rPr b="0" lang="fr-FR" sz="2400" spc="-1" strike="noStrike">
                <a:solidFill>
                  <a:srgbClr val="000000"/>
                </a:solidFill>
                <a:latin typeface="Calibri Light"/>
              </a:rPr>
              <a:t>« Accéder à la démarche en ligne »</a:t>
            </a:r>
            <a:endParaRPr b="0" lang="fr-FR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1" name="Image 2" descr=""/>
          <p:cNvPicPr/>
          <p:nvPr/>
        </p:nvPicPr>
        <p:blipFill>
          <a:blip r:embed="rId1"/>
          <a:stretch/>
        </p:blipFill>
        <p:spPr>
          <a:xfrm>
            <a:off x="1652760" y="1857240"/>
            <a:ext cx="8886600" cy="3142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1523880" y="358200"/>
            <a:ext cx="9143640" cy="9475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fr-FR" sz="2400" spc="-1" strike="noStrike">
                <a:solidFill>
                  <a:srgbClr val="000000"/>
                </a:solidFill>
                <a:latin typeface="Calibri Light"/>
              </a:rPr>
              <a:t>L’application va vous guider sur cette démarche </a:t>
            </a:r>
            <a:br>
              <a:rPr sz="2400"/>
            </a:br>
            <a:r>
              <a:rPr b="0" lang="fr-FR" sz="2400" spc="-1" strike="noStrike">
                <a:solidFill>
                  <a:srgbClr val="000000"/>
                </a:solidFill>
                <a:latin typeface="Calibri Light"/>
              </a:rPr>
              <a:t>en cochant la case « Modification administrative »</a:t>
            </a:r>
            <a:endParaRPr b="0" lang="fr-FR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3" name="Image 4" descr=""/>
          <p:cNvPicPr/>
          <p:nvPr/>
        </p:nvPicPr>
        <p:blipFill>
          <a:blip r:embed="rId1"/>
          <a:stretch/>
        </p:blipFill>
        <p:spPr>
          <a:xfrm>
            <a:off x="558000" y="1306440"/>
            <a:ext cx="11075760" cy="5551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1523880" y="254160"/>
            <a:ext cx="9143640" cy="11934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p>
            <a:pPr indent="0" algn="ctr">
              <a:lnSpc>
                <a:spcPct val="90000"/>
              </a:lnSpc>
              <a:buNone/>
            </a:pPr>
            <a:r>
              <a:rPr b="0" lang="fr-FR" sz="1600" spc="-1" strike="noStrike">
                <a:solidFill>
                  <a:srgbClr val="000000"/>
                </a:solidFill>
                <a:latin typeface="Calibri Light"/>
              </a:rPr>
              <a:t>Vous pouvez aussi grâce à la fonction « recherche » en haut à droite, trouver facilement les cerfas à remplir en ligne pour les entreprises soit M2 (personne morale), P2 ou P4 (personnes physique)</a:t>
            </a:r>
            <a:br>
              <a:rPr sz="1600"/>
            </a:br>
            <a:r>
              <a:rPr b="0" lang="fr-FR" sz="1600" spc="-1" strike="noStrike">
                <a:solidFill>
                  <a:srgbClr val="000000"/>
                </a:solidFill>
                <a:latin typeface="Calibri Light"/>
              </a:rPr>
              <a:t>Le serveur www,ursaff,fr permettra aux professions libérales et autres professions rattachées à l’Ursaff de faire sa déclaration en ligne </a:t>
            </a:r>
            <a:r>
              <a:rPr b="0" lang="fr-FR" sz="1400" spc="-1" strike="noStrike">
                <a:solidFill>
                  <a:srgbClr val="ff0000"/>
                </a:solidFill>
                <a:latin typeface="Calibri Light"/>
              </a:rPr>
              <a:t>(important : c’est la rubrique « </a:t>
            </a:r>
            <a:r>
              <a:rPr b="0" lang="fr-FR" sz="1400" spc="-1" strike="noStrike" u="sng">
                <a:solidFill>
                  <a:srgbClr val="ff0000"/>
                </a:solidFill>
                <a:uFillTx/>
                <a:latin typeface="Calibri Light"/>
              </a:rPr>
              <a:t>renumérotation à l’initiative du conseil municipal</a:t>
            </a:r>
            <a:r>
              <a:rPr b="0" lang="fr-FR" sz="1400" spc="-1" strike="noStrike">
                <a:solidFill>
                  <a:srgbClr val="ff0000"/>
                </a:solidFill>
                <a:latin typeface="Calibri Light"/>
              </a:rPr>
              <a:t> » qu’il faudra vous déclarer</a:t>
            </a:r>
            <a:r>
              <a:rPr b="0" lang="fr-FR" sz="1400" spc="-1" strike="noStrike">
                <a:solidFill>
                  <a:srgbClr val="000000"/>
                </a:solidFill>
                <a:latin typeface="Calibri Light"/>
              </a:rPr>
              <a:t>)</a:t>
            </a:r>
            <a:endParaRPr b="0" lang="fr-FR" sz="1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5" name="Image 5" descr=""/>
          <p:cNvPicPr/>
          <p:nvPr/>
        </p:nvPicPr>
        <p:blipFill>
          <a:blip r:embed="rId1"/>
          <a:stretch/>
        </p:blipFill>
        <p:spPr>
          <a:xfrm>
            <a:off x="1090080" y="1476360"/>
            <a:ext cx="10163520" cy="5336280"/>
          </a:xfrm>
          <a:prstGeom prst="rect">
            <a:avLst/>
          </a:prstGeom>
          <a:ln w="0">
            <a:noFill/>
          </a:ln>
        </p:spPr>
      </p:pic>
      <p:sp>
        <p:nvSpPr>
          <p:cNvPr id="96" name="Flèche vers le bas 6"/>
          <p:cNvSpPr/>
          <p:nvPr/>
        </p:nvSpPr>
        <p:spPr>
          <a:xfrm>
            <a:off x="7357680" y="1326600"/>
            <a:ext cx="160560" cy="29916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b9bd5"/>
          </a:solidFill>
          <a:ln>
            <a:solidFill>
              <a:srgbClr val="437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</TotalTime>
  <Application>LibreOffice/7.5.3.2$Windows_X86_64 LibreOffice_project/9f56dff12ba03b9acd7730a5a481eea045e468f3</Application>
  <AppVersion>15.0000</AppVersion>
  <Words>67</Words>
  <Paragraphs>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2023-05-01T07:41:52Z</dcterms:created>
  <dc:creator>christian rousset</dc:creator>
  <dc:description/>
  <dc:language>fr-FR</dc:language>
  <cp:lastModifiedBy>christian rousset</cp:lastModifiedBy>
  <cp:lastPrinted>2023-05-08T05:37:50Z</cp:lastPrinted>
  <dcterms:modified xsi:type="dcterms:W3CDTF">2023-05-08T07:06:33Z</dcterms:modified>
  <cp:revision>13</cp:revision>
  <dc:subject/>
  <dc:title>https://www.demarches.interieur.gouv.fr/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Grand écran</vt:lpwstr>
  </property>
  <property fmtid="{D5CDD505-2E9C-101B-9397-08002B2CF9AE}" pid="3" name="Slides">
    <vt:i4>7</vt:i4>
  </property>
</Properties>
</file>